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67" r:id="rId4"/>
    <p:sldId id="270" r:id="rId5"/>
    <p:sldId id="272" r:id="rId6"/>
    <p:sldId id="273" r:id="rId7"/>
    <p:sldId id="271" r:id="rId8"/>
    <p:sldId id="278" r:id="rId9"/>
    <p:sldId id="266" r:id="rId10"/>
    <p:sldId id="265" r:id="rId11"/>
    <p:sldId id="258" r:id="rId12"/>
    <p:sldId id="259" r:id="rId13"/>
    <p:sldId id="260" r:id="rId14"/>
    <p:sldId id="262" r:id="rId15"/>
    <p:sldId id="263" r:id="rId16"/>
    <p:sldId id="276" r:id="rId17"/>
    <p:sldId id="277" r:id="rId18"/>
    <p:sldId id="279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>
        <p:scale>
          <a:sx n="50" d="100"/>
          <a:sy n="50" d="100"/>
        </p:scale>
        <p:origin x="12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D2EAE-D648-46F5-861D-6FA36BA54AB3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9455-EE22-4F2F-957C-8CFDA45D15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499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Ormai numerosi studi hanno messo in evidenza che…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40EB-17D5-4704-9F4D-313FC0AEE45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64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Ormai numerosi studi hanno messo in evidenza che…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40EB-17D5-4704-9F4D-313FC0AEE45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96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Ormai numerosi studi hanno messo in evidenza che…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40EB-17D5-4704-9F4D-313FC0AEE45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72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Ormai numerosi studi hanno messo in evidenza che…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40EB-17D5-4704-9F4D-313FC0AEE45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207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Ormai numerosi studi hanno messo in evidenza che…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40EB-17D5-4704-9F4D-313FC0AEE45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65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10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53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89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03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39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9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82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5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59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12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36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37C90-099B-48C1-A08F-1BEE005AF184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5BFA0-30FC-4D0E-B723-DAC894260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47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94" y="260264"/>
            <a:ext cx="953477" cy="95347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59374"/>
          <a:stretch/>
        </p:blipFill>
        <p:spPr>
          <a:xfrm>
            <a:off x="2837935" y="1518534"/>
            <a:ext cx="7201498" cy="38209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6" y="-322239"/>
            <a:ext cx="3323849" cy="23510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CFD205A-7565-14DD-2B95-FAE85C638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" y="6063636"/>
            <a:ext cx="1786890" cy="4556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0A0D04B-3493-BAC4-4942-08D3CAA303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8" t="28148" r="32810" b="30074"/>
          <a:stretch/>
        </p:blipFill>
        <p:spPr>
          <a:xfrm>
            <a:off x="2644895" y="5700803"/>
            <a:ext cx="1297754" cy="11436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041D92-82AF-BD48-7FD2-09E240BBE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472" y="5791200"/>
            <a:ext cx="1056640" cy="10566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389182E-C9C4-21FA-A0B6-5619749E2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8819" y="5706411"/>
            <a:ext cx="744934" cy="11515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AB18485-F20F-F3F1-3838-3DD9A0B6E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8306" y="5925050"/>
            <a:ext cx="1718436" cy="75611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7F10EF3-C49C-38E0-1510-FB0C652E6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2800" y="302105"/>
            <a:ext cx="1297754" cy="110234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D6120D4-BF59-0FAA-F44F-5F5DE49747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1174" y="5666014"/>
            <a:ext cx="1925319" cy="101079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2D3AD25-9A5E-4ED2-3D4D-24A1B1929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373" y="5731283"/>
            <a:ext cx="1030605" cy="103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8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E5BE4EE-8635-CE00-A463-B4C30610D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4295" b="9994"/>
          <a:stretch/>
        </p:blipFill>
        <p:spPr>
          <a:xfrm>
            <a:off x="4503651" y="3189245"/>
            <a:ext cx="2859491" cy="78966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6817" y="-109493"/>
            <a:ext cx="10515600" cy="1325563"/>
          </a:xfrm>
        </p:spPr>
        <p:txBody>
          <a:bodyPr/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Come si svolgerà il progetto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7457" y="2739127"/>
            <a:ext cx="3876676" cy="332421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ECG e certificato medico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Analisi del sangue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Misurazione della pressione arteriosa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Consulenza nutrizionale 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Visita antropometrica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Analisi della composizione corporea (BIA)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Raccomandazioni alimentari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72DBDD72-03D1-4776-701C-43CC0282D3E9}"/>
              </a:ext>
            </a:extLst>
          </p:cNvPr>
          <p:cNvSpPr/>
          <p:nvPr/>
        </p:nvSpPr>
        <p:spPr>
          <a:xfrm>
            <a:off x="4374286" y="3622735"/>
            <a:ext cx="3542621" cy="167567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514652-A3C7-4994-B0D3-1E9174850252}"/>
              </a:ext>
            </a:extLst>
          </p:cNvPr>
          <p:cNvSpPr txBox="1"/>
          <p:nvPr/>
        </p:nvSpPr>
        <p:spPr>
          <a:xfrm>
            <a:off x="4110040" y="4036405"/>
            <a:ext cx="3646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6 settimane</a:t>
            </a:r>
          </a:p>
          <a:p>
            <a:pPr algn="ctr"/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3 incontri a settimana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45981AC-05A8-EE9A-3722-7399869FC1F6}"/>
              </a:ext>
            </a:extLst>
          </p:cNvPr>
          <p:cNvSpPr txBox="1">
            <a:spLocks/>
          </p:cNvSpPr>
          <p:nvPr/>
        </p:nvSpPr>
        <p:spPr>
          <a:xfrm>
            <a:off x="7977869" y="2848801"/>
            <a:ext cx="4094390" cy="33242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Analisi del sangue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Misurazione della pressione arteriosa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Consulenza nutrizionale 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Visita antropometrica</a:t>
            </a:r>
          </a:p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Analisi della composizione corporea (BIA)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B70EBD6-B4D1-AC17-0106-1D156CF5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338" y="1337724"/>
            <a:ext cx="1463447" cy="146344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3FE9F11-00AB-7779-920A-FF297F3A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321" y="1266604"/>
            <a:ext cx="1510833" cy="152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1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/>
          <p:cNvCxnSpPr/>
          <p:nvPr/>
        </p:nvCxnSpPr>
        <p:spPr>
          <a:xfrm>
            <a:off x="1703512" y="764705"/>
            <a:ext cx="5976664" cy="1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cxnSp>
        <p:nvCxnSpPr>
          <p:cNvPr id="16" name="Connettore 1 15"/>
          <p:cNvCxnSpPr/>
          <p:nvPr/>
        </p:nvCxnSpPr>
        <p:spPr>
          <a:xfrm flipV="1">
            <a:off x="1991544" y="332656"/>
            <a:ext cx="0" cy="432048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sp>
        <p:nvSpPr>
          <p:cNvPr id="6" name="CasellaDiTesto 5"/>
          <p:cNvSpPr txBox="1"/>
          <p:nvPr/>
        </p:nvSpPr>
        <p:spPr>
          <a:xfrm>
            <a:off x="2127329" y="51595"/>
            <a:ext cx="5820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Visita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Antropometrica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595500" y="1216807"/>
            <a:ext cx="90521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Visita atta alla rilevazione dei principali parametri antropometrici: </a:t>
            </a:r>
          </a:p>
          <a:p>
            <a:endParaRPr lang="it-IT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Peso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Altezza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Indice di Massa Corporea (BMI)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Circonferenza Vita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Circonferenza Fianchi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Rapporto Vita Fianchi (WHR)</a:t>
            </a:r>
          </a:p>
          <a:p>
            <a:endParaRPr lang="it-IT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127329" y="5362227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Cambria" panose="02040503050406030204" pitchFamily="18" charset="0"/>
                <a:ea typeface="Cambria" panose="02040503050406030204" pitchFamily="18" charset="0"/>
              </a:rPr>
              <a:t>Tali parametri vengono rilevati per fare una «fotografia» dello stato nutrizionale </a:t>
            </a:r>
          </a:p>
        </p:txBody>
      </p:sp>
      <p:pic>
        <p:nvPicPr>
          <p:cNvPr id="5122" name="Picture 2" descr="Visualizza immagine di 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57" y="2711501"/>
            <a:ext cx="3112021" cy="206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14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75" y="1423408"/>
            <a:ext cx="4563225" cy="4563225"/>
          </a:xfrm>
          <a:prstGeom prst="rect">
            <a:avLst/>
          </a:prstGeom>
        </p:spPr>
      </p:pic>
      <p:cxnSp>
        <p:nvCxnSpPr>
          <p:cNvPr id="11" name="Connettore 1 10"/>
          <p:cNvCxnSpPr/>
          <p:nvPr/>
        </p:nvCxnSpPr>
        <p:spPr>
          <a:xfrm>
            <a:off x="1703512" y="764705"/>
            <a:ext cx="5976664" cy="1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cxnSp>
        <p:nvCxnSpPr>
          <p:cNvPr id="16" name="Connettore 1 15"/>
          <p:cNvCxnSpPr/>
          <p:nvPr/>
        </p:nvCxnSpPr>
        <p:spPr>
          <a:xfrm flipV="1">
            <a:off x="1991544" y="332656"/>
            <a:ext cx="0" cy="432048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t="6500"/>
          <a:stretch/>
        </p:blipFill>
        <p:spPr>
          <a:xfrm>
            <a:off x="557203" y="982754"/>
            <a:ext cx="4426044" cy="54445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863" y="2426204"/>
            <a:ext cx="1999672" cy="20055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CB3023-E4BD-A946-2E5B-3671A533DAD5}"/>
              </a:ext>
            </a:extLst>
          </p:cNvPr>
          <p:cNvSpPr txBox="1"/>
          <p:nvPr/>
        </p:nvSpPr>
        <p:spPr>
          <a:xfrm>
            <a:off x="2147465" y="27263"/>
            <a:ext cx="58207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Visita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Antropometrica</a:t>
            </a:r>
          </a:p>
        </p:txBody>
      </p:sp>
    </p:spTree>
    <p:extLst>
      <p:ext uri="{BB962C8B-B14F-4D97-AF65-F5344CB8AC3E}">
        <p14:creationId xmlns:p14="http://schemas.microsoft.com/office/powerpoint/2010/main" val="409239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/>
          <p:cNvCxnSpPr/>
          <p:nvPr/>
        </p:nvCxnSpPr>
        <p:spPr>
          <a:xfrm>
            <a:off x="1703512" y="764705"/>
            <a:ext cx="5976664" cy="1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cxnSp>
        <p:nvCxnSpPr>
          <p:cNvPr id="16" name="Connettore 1 15"/>
          <p:cNvCxnSpPr/>
          <p:nvPr/>
        </p:nvCxnSpPr>
        <p:spPr>
          <a:xfrm flipV="1">
            <a:off x="1991544" y="332656"/>
            <a:ext cx="0" cy="432048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sp>
        <p:nvSpPr>
          <p:cNvPr id="6" name="CasellaDiTesto 5"/>
          <p:cNvSpPr txBox="1"/>
          <p:nvPr/>
        </p:nvSpPr>
        <p:spPr>
          <a:xfrm>
            <a:off x="2001888" y="0"/>
            <a:ext cx="9711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4400"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it-IT" dirty="0"/>
              <a:t>Analisi della composizione corporea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843280" y="1401449"/>
            <a:ext cx="9873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Bioelectrical</a:t>
            </a: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Impedance</a:t>
            </a: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 Analysis (BIA) è un esame non invasivo, indolore che si effettua con un </a:t>
            </a:r>
            <a:r>
              <a:rPr lang="it-IT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biompedenziometro</a:t>
            </a: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 con la finalità di stimare la composizione corporea secondo i parametri sotto elencati: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809021" y="2988109"/>
            <a:ext cx="3672408" cy="242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Parametri fisici</a:t>
            </a:r>
          </a:p>
          <a:p>
            <a:endParaRPr lang="it-IT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Impedenza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Reattanza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Angolo di Fase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552288" y="3069818"/>
            <a:ext cx="446449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Principali parametri di composizione</a:t>
            </a:r>
          </a:p>
          <a:p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Idratazione (Totale, intracellulare ed </a:t>
            </a:r>
            <a:r>
              <a:rPr lang="it-IT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extracelluare</a:t>
            </a: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Massa Magra (kg e %)</a:t>
            </a:r>
          </a:p>
          <a:p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mbria" panose="02040503050406030204" pitchFamily="18" charset="0"/>
                <a:ea typeface="Cambria" panose="02040503050406030204" pitchFamily="18" charset="0"/>
              </a:rPr>
              <a:t>Massa Grassa (kg e %)</a:t>
            </a:r>
          </a:p>
          <a:p>
            <a:endParaRPr lang="it-IT" dirty="0"/>
          </a:p>
        </p:txBody>
      </p:sp>
      <p:sp>
        <p:nvSpPr>
          <p:cNvPr id="10" name="Rettangolo arrotondato 9"/>
          <p:cNvSpPr/>
          <p:nvPr/>
        </p:nvSpPr>
        <p:spPr>
          <a:xfrm>
            <a:off x="3737013" y="2894034"/>
            <a:ext cx="2860496" cy="292561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7373496" y="2975744"/>
            <a:ext cx="4528281" cy="273630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48231BA-A1B3-F366-8D7E-A6FD29C5B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6" t="1373" r="5292"/>
          <a:stretch/>
        </p:blipFill>
        <p:spPr>
          <a:xfrm rot="21156257">
            <a:off x="360225" y="3963898"/>
            <a:ext cx="3045504" cy="23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88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/>
          <p:cNvCxnSpPr/>
          <p:nvPr/>
        </p:nvCxnSpPr>
        <p:spPr>
          <a:xfrm>
            <a:off x="1703512" y="764705"/>
            <a:ext cx="5976664" cy="1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cxnSp>
        <p:nvCxnSpPr>
          <p:cNvPr id="16" name="Connettore 1 15"/>
          <p:cNvCxnSpPr/>
          <p:nvPr/>
        </p:nvCxnSpPr>
        <p:spPr>
          <a:xfrm flipV="1">
            <a:off x="1991544" y="332656"/>
            <a:ext cx="0" cy="432048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sp>
        <p:nvSpPr>
          <p:cNvPr id="13" name="Rettangolo 12"/>
          <p:cNvSpPr/>
          <p:nvPr/>
        </p:nvSpPr>
        <p:spPr>
          <a:xfrm>
            <a:off x="0" y="1"/>
            <a:ext cx="323528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912010" y="83806"/>
            <a:ext cx="9863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4400"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it-IT" dirty="0"/>
              <a:t>Analisi della composizione corporea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73" y="4190337"/>
            <a:ext cx="4261746" cy="23972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04" y="1106287"/>
            <a:ext cx="2759104" cy="15717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172" y="2568271"/>
            <a:ext cx="6296587" cy="420592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002" y="1106287"/>
            <a:ext cx="3455143" cy="25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2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/>
          <p:cNvCxnSpPr/>
          <p:nvPr/>
        </p:nvCxnSpPr>
        <p:spPr>
          <a:xfrm>
            <a:off x="1703512" y="764705"/>
            <a:ext cx="5976664" cy="1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cxnSp>
        <p:nvCxnSpPr>
          <p:cNvPr id="16" name="Connettore 1 15"/>
          <p:cNvCxnSpPr/>
          <p:nvPr/>
        </p:nvCxnSpPr>
        <p:spPr>
          <a:xfrm flipV="1">
            <a:off x="1991544" y="332656"/>
            <a:ext cx="0" cy="432048"/>
          </a:xfrm>
          <a:prstGeom prst="line">
            <a:avLst/>
          </a:prstGeom>
          <a:noFill/>
          <a:ln w="9525" cap="flat" cmpd="sng" algn="ctr">
            <a:solidFill>
              <a:srgbClr val="E7BC29"/>
            </a:solidFill>
            <a:prstDash val="solid"/>
          </a:ln>
          <a:effectLst/>
        </p:spPr>
      </p:cxnSp>
      <p:sp>
        <p:nvSpPr>
          <p:cNvPr id="6" name="CasellaDiTesto 5"/>
          <p:cNvSpPr txBox="1"/>
          <p:nvPr/>
        </p:nvSpPr>
        <p:spPr>
          <a:xfrm>
            <a:off x="2166737" y="0"/>
            <a:ext cx="868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Raccomandazioni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nutrizionali</a:t>
            </a:r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555" y="1100381"/>
            <a:ext cx="7127142" cy="51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25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952C58-D294-FD37-758B-35E523A9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35976"/>
            <a:ext cx="6659880" cy="1325563"/>
          </a:xfrm>
        </p:spPr>
        <p:txBody>
          <a:bodyPr/>
          <a:lstStyle/>
          <a:p>
            <a:pPr algn="ctr"/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KIT di partecipazione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184247-9A44-FF56-173D-2E8663015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08" y="1848212"/>
            <a:ext cx="1485299" cy="22444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2B0D1F-C1D8-829C-E678-3AB7C27DC9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4" t="9926" r="17931" b="12450"/>
          <a:stretch/>
        </p:blipFill>
        <p:spPr>
          <a:xfrm>
            <a:off x="2123297" y="2509520"/>
            <a:ext cx="1646063" cy="29870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2B9F079-6E83-D5EE-D331-9591106A9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362" y="1690688"/>
            <a:ext cx="2402840" cy="24028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758EA70-BA9F-8B49-9BF3-B3E14369C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173" y="2416579"/>
            <a:ext cx="721909" cy="7219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BBD0A4-16FC-14BA-61E1-89020E1C0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404620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89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D4863BE-5C71-A712-3194-1E7271BFA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3" y="132568"/>
            <a:ext cx="1644351" cy="16443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69BE615-8F44-68D2-0A81-55CBF71A3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94" y="-341908"/>
            <a:ext cx="3766439" cy="266409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476589-178D-0F91-2F25-DE9954205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095" y="2435104"/>
            <a:ext cx="1786890" cy="45569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CD50561-E5AE-A26C-68EF-7097C63FA6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8" t="28148" r="32810" b="30074"/>
          <a:stretch/>
        </p:blipFill>
        <p:spPr>
          <a:xfrm>
            <a:off x="2624965" y="3700174"/>
            <a:ext cx="1297754" cy="114364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8D0CF58-A8B7-B1B7-B3B9-ABF88645B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377" y="4960905"/>
            <a:ext cx="1056640" cy="105664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E209392-7F0F-47D6-FA07-6ADF3405F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959" y="5722183"/>
            <a:ext cx="744934" cy="115158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0941CE1-AE13-2830-0AC3-4D640571D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3718" y="5919921"/>
            <a:ext cx="1718436" cy="75611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964125A-A83C-7D8B-0803-F9528FE965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6943" y="2120705"/>
            <a:ext cx="1297754" cy="110234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6056489-6F8A-D589-7113-8D11DEA972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5561" y="3617452"/>
            <a:ext cx="1925319" cy="101079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33446F1-7C6D-E88A-B616-CDB0823D3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1051" y="5489225"/>
            <a:ext cx="1030605" cy="103060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E334242-2D6E-B1DD-7E60-F9673911AB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21656" y="2013617"/>
            <a:ext cx="3449752" cy="3708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744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FDADD5-D2B8-172F-2EAE-48C5727D2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2" y="250839"/>
            <a:ext cx="4038600" cy="62388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BE884A-0436-0C07-0D11-E0B3584B9849}"/>
              </a:ext>
            </a:extLst>
          </p:cNvPr>
          <p:cNvSpPr txBox="1"/>
          <p:nvPr/>
        </p:nvSpPr>
        <p:spPr>
          <a:xfrm>
            <a:off x="5221210" y="981146"/>
            <a:ext cx="6589790" cy="4893643"/>
          </a:xfrm>
          <a:prstGeom prst="rect">
            <a:avLst/>
          </a:prstGeom>
          <a:noFill/>
          <a:ln w="28575" cap="flat">
            <a:solidFill>
              <a:srgbClr val="CC0066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  <a:sym typeface="Helvetica"/>
              </a:rPr>
              <a:t>La rivoluzione è alla portata di chiunque.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Basta decidere di rinunciare a qualche comodità e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spostarsi a piedi ogni volta che è possibile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Sottrarsi alla tirannia della velocità significa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dilatare la meraviglia di ogni istante e restituire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intensità alla vita.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  <a:sym typeface="Helvetica"/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Soprattutto chi cammina sa far tesoro del </a:t>
            </a:r>
            <a:r>
              <a:rPr lang="it-IT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silenzio e trasformare la più semplice esperienza </a:t>
            </a: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un’avventura indimenticabile</a:t>
            </a:r>
            <a:endParaRPr kumimoji="0" lang="it-IT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397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0080" y="252984"/>
            <a:ext cx="6894576" cy="1074638"/>
          </a:xfrm>
        </p:spPr>
        <p:txBody>
          <a:bodyPr anchor="b">
            <a:normAutofit/>
          </a:bodyPr>
          <a:lstStyle/>
          <a:p>
            <a:r>
              <a:rPr lang="it-IT" sz="4800" dirty="0">
                <a:latin typeface="Cambria" panose="02040503050406030204" pitchFamily="18" charset="0"/>
                <a:ea typeface="Cambria" panose="02040503050406030204" pitchFamily="18" charset="0"/>
              </a:rPr>
              <a:t>Il progetto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0080" y="2706624"/>
            <a:ext cx="11018520" cy="1299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b="1" dirty="0">
                <a:latin typeface="Cambria" panose="02040503050406030204" pitchFamily="18" charset="0"/>
                <a:ea typeface="Cambria" panose="02040503050406030204" pitchFamily="18" charset="0"/>
              </a:rPr>
              <a:t>Il progetto nasce dalla collaborazione tra il Centro Komen Italia per i Trattamenti Integrati in Oncologia della Fondazione Policlinico Universitario A. Gemelli-IRCCS e l’APS Spazio supporto Donna</a:t>
            </a:r>
          </a:p>
          <a:p>
            <a:pPr marL="0" indent="0" algn="ctr">
              <a:buNone/>
            </a:pPr>
            <a:endParaRPr lang="it-IT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50632" b="14626"/>
          <a:stretch/>
        </p:blipFill>
        <p:spPr>
          <a:xfrm>
            <a:off x="7854696" y="329184"/>
            <a:ext cx="4014216" cy="197119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A21071D-BBBD-CA02-D065-E2CBD5186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82" y="4089545"/>
            <a:ext cx="2176272" cy="2176272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C528924-6403-EC77-38D3-4AA0D1878614}"/>
              </a:ext>
            </a:extLst>
          </p:cNvPr>
          <p:cNvSpPr txBox="1">
            <a:spLocks/>
          </p:cNvSpPr>
          <p:nvPr/>
        </p:nvSpPr>
        <p:spPr>
          <a:xfrm>
            <a:off x="3227615" y="4503411"/>
            <a:ext cx="7974003" cy="1705142"/>
          </a:xfrm>
          <a:prstGeom prst="round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it-IT" dirty="0"/>
              <a:t>OBIETTIVO DEL PROGETTO</a:t>
            </a:r>
          </a:p>
          <a:p>
            <a:pPr algn="l"/>
            <a:r>
              <a:rPr lang="it-IT" dirty="0"/>
              <a:t>Promuovere gli stili di vita sani per valutarne l’impatto sulla composizione corporea e sui parametri ematochimici</a:t>
            </a:r>
          </a:p>
          <a:p>
            <a:pPr algn="l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848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D68B24E-B1AF-58C6-046B-6647D92E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Stili</a:t>
            </a:r>
            <a:r>
              <a:rPr lang="en-US" kern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vita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F6A1DB-962F-CF80-8028-02FFFEC5A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887892"/>
            <a:ext cx="4777381" cy="491247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3BC80E-AA1C-FFE4-EDA7-E599187174CC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Gli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stili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di vita 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sono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quei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comportamenti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gli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individui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assumono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nella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quotidianità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incidono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in modo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significativo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sulla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salute, non tanto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intesa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quale “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assenza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di 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malattia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”,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quanto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come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qualità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della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vita e di 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benessere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percepito</a:t>
            </a:r>
            <a:r>
              <a:rPr lang="en-US" sz="32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07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042556-8DF8-AC5C-4521-20AAEE34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89" y="-287390"/>
            <a:ext cx="10515600" cy="1325563"/>
          </a:xfrm>
        </p:spPr>
        <p:txBody>
          <a:bodyPr/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Stili di vita e prevenzione oncologica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BCA396-6A26-8FA1-7049-AC346ADDF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39" y="939454"/>
            <a:ext cx="3956604" cy="56630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03BCACB-ABF6-7BE0-7146-A6BA94916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" b="1602"/>
          <a:stretch/>
        </p:blipFill>
        <p:spPr>
          <a:xfrm>
            <a:off x="5398489" y="652557"/>
            <a:ext cx="5846495" cy="620544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936EF9F-5A9C-2065-8AB2-269EBF2FD86B}"/>
              </a:ext>
            </a:extLst>
          </p:cNvPr>
          <p:cNvSpPr/>
          <p:nvPr/>
        </p:nvSpPr>
        <p:spPr>
          <a:xfrm>
            <a:off x="6205814" y="1443209"/>
            <a:ext cx="2929972" cy="3316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840A0A0-4F48-779B-87BE-A4CABBAE6938}"/>
              </a:ext>
            </a:extLst>
          </p:cNvPr>
          <p:cNvSpPr/>
          <p:nvPr/>
        </p:nvSpPr>
        <p:spPr>
          <a:xfrm>
            <a:off x="6207760" y="1787407"/>
            <a:ext cx="2929972" cy="16923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D882C26-7498-CE86-61BB-A9DA80D1226C}"/>
              </a:ext>
            </a:extLst>
          </p:cNvPr>
          <p:cNvSpPr/>
          <p:nvPr/>
        </p:nvSpPr>
        <p:spPr>
          <a:xfrm>
            <a:off x="9159048" y="3497004"/>
            <a:ext cx="2085936" cy="11765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23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0805203-9DCD-B49A-5BE0-FC128420B6B1}"/>
              </a:ext>
            </a:extLst>
          </p:cNvPr>
          <p:cNvSpPr txBox="1">
            <a:spLocks/>
          </p:cNvSpPr>
          <p:nvPr/>
        </p:nvSpPr>
        <p:spPr>
          <a:xfrm>
            <a:off x="838200" y="309456"/>
            <a:ext cx="5393361" cy="1325563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Attività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fisica</a:t>
            </a:r>
            <a:endParaRPr lang="en-US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1FC7324-1CA9-AF6D-012B-6606A898F708}"/>
              </a:ext>
            </a:extLst>
          </p:cNvPr>
          <p:cNvSpPr txBox="1">
            <a:spLocks/>
          </p:cNvSpPr>
          <p:nvPr/>
        </p:nvSpPr>
        <p:spPr>
          <a:xfrm>
            <a:off x="152361" y="1680849"/>
            <a:ext cx="607019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None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Qualunque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sforzo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esercitato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dal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sistema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muscolo-scheletrico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traduce in un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consumo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energia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superiore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quello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condizioni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riposo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fonte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OMS)</a:t>
            </a:r>
            <a:endParaRPr lang="en-US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defTabSz="914400">
              <a:lnSpc>
                <a:spcPct val="90000"/>
              </a:lnSpc>
              <a:buNone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L'attività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può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variare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relazione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a: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Durata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Intensità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Frequenza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 defTabSz="914400">
              <a:lnSpc>
                <a:spcPct val="90000"/>
              </a:lnSpc>
              <a:buNone/>
            </a:pP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questa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definizione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rientrano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quindi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non solo le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attività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sportive ma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anche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semplici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movimenti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quotidiani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come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camminare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andare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bicicletta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ballare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giocare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fare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giardinaggio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lavori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domestici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F58ECB2-898F-BCB5-E4E5-162FF4C3E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5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D1CA65-4887-CB44-5392-4855145D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8614"/>
            <a:ext cx="10515600" cy="1058183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Cambria" panose="02040503050406030204" pitchFamily="18" charset="0"/>
                <a:ea typeface="Cambria" panose="02040503050406030204" pitchFamily="18" charset="0"/>
              </a:rPr>
              <a:t>Livelli di attività fisica raccomandati dall’OMS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4FEDDD-0232-25BC-ECC7-D57A6085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6" y="1253330"/>
            <a:ext cx="7522030" cy="549808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it-IT" sz="1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 livelli di attività fisica raccomandati dall’OMS sono differenti in base all’età:</a:t>
            </a:r>
            <a:br>
              <a:rPr lang="it-IT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sz="1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it-IT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dai 5 ai 17 anni</a:t>
            </a:r>
            <a:r>
              <a:rPr lang="it-IT" sz="1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60 minuti al giorno di attività aerobica moderata; 2-3 volte a settimana includere nei 60 minuti anche esercizi per migliorare la forza muscolare e l’elasticità</a:t>
            </a:r>
            <a:br>
              <a:rPr lang="it-IT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sz="1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it-IT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dai 18 ai 64 anni</a:t>
            </a:r>
            <a:r>
              <a:rPr lang="it-IT" sz="1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minuti settimanali di attività fisica moderata o 75 minuti di attività fisica vigorosa; esercizi per rafforzare i gruppi muscolari maggiori almeno 2 volte a settimana. L’attività aerobica può essere svolta anche in brevi sessioni di almeno 10 minuti consecutivi</a:t>
            </a:r>
            <a:br>
              <a:rPr lang="it-IT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it-IT" sz="1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 </a:t>
            </a:r>
            <a:r>
              <a:rPr lang="it-IT" sz="1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oltre i 64 anni</a:t>
            </a:r>
            <a:r>
              <a:rPr lang="it-IT" sz="18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per prevenire le cadute, aggiungere esercizi per l’equilibrio da svolgere almeno tre volte a settimana a quanto indicato dai 18 ai 64 anni.</a:t>
            </a:r>
            <a:endParaRPr lang="it-IT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Auditorium Ministero della Salute 16 novembre ppt scaricare">
            <a:extLst>
              <a:ext uri="{FF2B5EF4-FFF2-40B4-BE49-F238E27FC236}">
                <a16:creationId xmlns:a16="http://schemas.microsoft.com/office/drawing/2014/main" id="{E16A0460-6D1C-4287-B6EF-633C7BB1B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5" r="5118"/>
          <a:stretch/>
        </p:blipFill>
        <p:spPr bwMode="auto">
          <a:xfrm>
            <a:off x="7612428" y="772207"/>
            <a:ext cx="4318315" cy="597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797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ABC187-31CB-67EB-4EDE-C4FC7B9D8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9898DB-E64B-C212-04A8-32E9CF0A7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age83.png">
            <a:extLst>
              <a:ext uri="{FF2B5EF4-FFF2-40B4-BE49-F238E27FC236}">
                <a16:creationId xmlns:a16="http://schemas.microsoft.com/office/drawing/2014/main" id="{7517079F-30F6-3C2D-96C8-486C505A08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39616" y="188096"/>
            <a:ext cx="6768752" cy="66227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3926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CF726-D1FF-5127-DE43-BC770D54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91D45C-28A8-C308-EEB4-3E418B7F4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Picture 2" descr="I benefici del camminare - Cristalfarma">
            <a:extLst>
              <a:ext uri="{FF2B5EF4-FFF2-40B4-BE49-F238E27FC236}">
                <a16:creationId xmlns:a16="http://schemas.microsoft.com/office/drawing/2014/main" id="{D9383B64-4CF4-4E39-1DCC-5490F86A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68" y="185316"/>
            <a:ext cx="4814731" cy="64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 benefici del camminare: corpo, mente e spirito • Apiediperilmondo">
            <a:extLst>
              <a:ext uri="{FF2B5EF4-FFF2-40B4-BE49-F238E27FC236}">
                <a16:creationId xmlns:a16="http://schemas.microsoft.com/office/drawing/2014/main" id="{B7D4479B-3955-204E-1076-8097314ED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9"/>
          <a:stretch/>
        </p:blipFill>
        <p:spPr bwMode="auto">
          <a:xfrm>
            <a:off x="6846557" y="185316"/>
            <a:ext cx="459117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2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7738" y="53751"/>
            <a:ext cx="10515600" cy="1325563"/>
          </a:xfrm>
        </p:spPr>
        <p:txBody>
          <a:bodyPr/>
          <a:lstStyle/>
          <a:p>
            <a:r>
              <a:rPr lang="it-IT" dirty="0">
                <a:latin typeface="Cambria" panose="02040503050406030204" pitchFamily="18" charset="0"/>
                <a:ea typeface="Cambria" panose="02040503050406030204" pitchFamily="18" charset="0"/>
              </a:rPr>
              <a:t>Come si svolgerà il progetto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1F44B1-F6C3-E19B-D42F-79CA97ECC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00" b="9994"/>
          <a:stretch/>
        </p:blipFill>
        <p:spPr>
          <a:xfrm>
            <a:off x="547738" y="3206755"/>
            <a:ext cx="1184420" cy="7896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CBEFA2-C936-A89E-47AF-917A03E02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16" y="1517991"/>
            <a:ext cx="1685264" cy="132556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BF1EF5-C53C-F725-E850-6326DA475DE6}"/>
              </a:ext>
            </a:extLst>
          </p:cNvPr>
          <p:cNvSpPr txBox="1"/>
          <p:nvPr/>
        </p:nvSpPr>
        <p:spPr>
          <a:xfrm>
            <a:off x="1982580" y="2028910"/>
            <a:ext cx="7933580" cy="5107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DURATA: 6 settimane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455501-46E5-19E6-4237-73FD7C0BB056}"/>
              </a:ext>
            </a:extLst>
          </p:cNvPr>
          <p:cNvSpPr txBox="1"/>
          <p:nvPr/>
        </p:nvSpPr>
        <p:spPr>
          <a:xfrm>
            <a:off x="1982580" y="3389624"/>
            <a:ext cx="7933580" cy="5107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NUMERO PARTECIPANTI: 12 partecipanti; età 30-70 anni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DAAD0C7-C40C-6FD0-241E-E25C86E90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30" t="6667" r="17461" b="33333"/>
          <a:stretch/>
        </p:blipFill>
        <p:spPr>
          <a:xfrm>
            <a:off x="547739" y="4446472"/>
            <a:ext cx="1184420" cy="111370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910E532-A060-EB9F-6AFD-5EAF7D029E77}"/>
              </a:ext>
            </a:extLst>
          </p:cNvPr>
          <p:cNvSpPr txBox="1"/>
          <p:nvPr/>
        </p:nvSpPr>
        <p:spPr>
          <a:xfrm>
            <a:off x="1982579" y="4829231"/>
            <a:ext cx="7933581" cy="51077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latin typeface="Cambria" panose="02040503050406030204" pitchFamily="18" charset="0"/>
                <a:ea typeface="Cambria" panose="02040503050406030204" pitchFamily="18" charset="0"/>
              </a:rPr>
              <a:t>SESSIONI DI ATTIVITA’ FISICA: 3 incontri da 1 h/settimana</a:t>
            </a:r>
          </a:p>
        </p:txBody>
      </p:sp>
    </p:spTree>
    <p:extLst>
      <p:ext uri="{BB962C8B-B14F-4D97-AF65-F5344CB8AC3E}">
        <p14:creationId xmlns:p14="http://schemas.microsoft.com/office/powerpoint/2010/main" val="17284423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619</Words>
  <Application>Microsoft Office PowerPoint</Application>
  <PresentationFormat>Widescreen</PresentationFormat>
  <Paragraphs>87</Paragraphs>
  <Slides>18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Wingdings 3</vt:lpstr>
      <vt:lpstr>Tema di Office</vt:lpstr>
      <vt:lpstr>Presentazione standard di PowerPoint</vt:lpstr>
      <vt:lpstr>Il progetto</vt:lpstr>
      <vt:lpstr>Stili di vita</vt:lpstr>
      <vt:lpstr>Stili di vita e prevenzione oncologica</vt:lpstr>
      <vt:lpstr>Presentazione standard di PowerPoint</vt:lpstr>
      <vt:lpstr>Livelli di attività fisica raccomandati dall’OMS</vt:lpstr>
      <vt:lpstr>Presentazione standard di PowerPoint</vt:lpstr>
      <vt:lpstr>Presentazione standard di PowerPoint</vt:lpstr>
      <vt:lpstr>Come si svolgerà il progetto</vt:lpstr>
      <vt:lpstr>Come si svolgerà il progetto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KIT di partecipazione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04812855</dc:creator>
  <cp:lastModifiedBy>Cristina Rossi</cp:lastModifiedBy>
  <cp:revision>17</cp:revision>
  <dcterms:created xsi:type="dcterms:W3CDTF">2022-04-21T08:08:21Z</dcterms:created>
  <dcterms:modified xsi:type="dcterms:W3CDTF">2022-12-03T23:59:56Z</dcterms:modified>
</cp:coreProperties>
</file>